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8" r:id="rId2"/>
    <p:sldId id="269" r:id="rId3"/>
    <p:sldId id="286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87" d="100"/>
          <a:sy n="87" d="100"/>
        </p:scale>
        <p:origin x="2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31EF0-D63E-43C9-9617-93D877FDC549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89F67-C6FE-48A3-A98A-E82F9236A8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388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b="1" dirty="0"/>
              <a:t>[Slide 12: </a:t>
            </a:r>
            <a:r>
              <a:rPr lang="en-US" b="1" dirty="0" err="1"/>
              <a:t>Jeonju</a:t>
            </a:r>
            <a:r>
              <a:rPr lang="en-US" b="1" dirty="0"/>
              <a:t> Field Trip]</a:t>
            </a:r>
            <a:endParaRPr lang="en-US" dirty="0"/>
          </a:p>
          <a:p>
            <a:pPr fontAlgn="base" latinLnBrk="1"/>
            <a:r>
              <a:rPr lang="en-US" dirty="0"/>
              <a:t>"Our field trip to </a:t>
            </a:r>
            <a:r>
              <a:rPr lang="en-US" dirty="0" err="1"/>
              <a:t>Jeonju</a:t>
            </a:r>
            <a:r>
              <a:rPr lang="en-US" dirty="0"/>
              <a:t> is a chance to explore Korea’s traditional culture. You’ll visit the </a:t>
            </a:r>
            <a:r>
              <a:rPr lang="en-US" dirty="0" err="1"/>
              <a:t>Hanok</a:t>
            </a:r>
            <a:r>
              <a:rPr lang="en-US" dirty="0"/>
              <a:t> Village, where you can try on </a:t>
            </a:r>
            <a:r>
              <a:rPr lang="en-US" dirty="0" err="1"/>
              <a:t>Hanbok</a:t>
            </a:r>
            <a:r>
              <a:rPr lang="en-US" dirty="0"/>
              <a:t> (traditional Korean clothing) and experience various cultural activities."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61BAE-07AD-4F62-ABBD-CDC3C8DEB1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645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b="1" dirty="0"/>
              <a:t>[Slide 13-14: Program Schedule]</a:t>
            </a:r>
            <a:endParaRPr lang="en-US" dirty="0"/>
          </a:p>
          <a:p>
            <a:pPr fontAlgn="base" latinLnBrk="1"/>
            <a:r>
              <a:rPr lang="en-US" dirty="0"/>
              <a:t>"The full schedule of the program will be posted on the website later, so please refer to it for more details.“</a:t>
            </a:r>
          </a:p>
          <a:p>
            <a:pPr fontAlgn="base" latinLnBrk="1"/>
            <a:r>
              <a:rPr lang="en-US" dirty="0"/>
              <a:t>Hotel: 2 students per room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61BAE-07AD-4F62-ABBD-CDC3C8DEB1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047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b="1" dirty="0"/>
              <a:t>[Slide 13-14: Program Schedule]</a:t>
            </a:r>
            <a:endParaRPr lang="en-US" dirty="0"/>
          </a:p>
          <a:p>
            <a:pPr fontAlgn="base" latinLnBrk="1"/>
            <a:r>
              <a:rPr lang="en-US" dirty="0"/>
              <a:t>"The full schedule of the program will be posted on the website later, so please refer to it for more details."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761BAE-07AD-4F62-ABBD-CDC3C8DEB1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470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F03822-9863-4919-87C8-6C9C74E720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9508F4-0273-4395-A6B6-B275E652D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AF3252-2AA7-4449-9BC1-75EE63145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CDDCC2-01B8-405F-BF71-8AAACCF0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AAFA8F-775E-4167-829E-68D0956F7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231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FCDDFF-C8FF-4CDF-8484-0356657DE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8F8744-3B4B-42A7-8ECD-8402F289C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B38694-35CD-4FD6-9DAC-BF359125E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19B6EE-CC60-480D-B633-AE64B45C3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D844E0-06B2-49E9-9B08-40498DC49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9254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1A9A8A-DAD5-4D5F-931B-B340F7FA8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BFD66A5-867A-4131-953B-0541FC9CFD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65BB1B-DFD8-48C2-9CB6-D690ADF47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E0BB648-6A76-4AC2-8F54-11137144B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C79918C-375A-484C-943F-8BB842352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645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D951A-82A6-4934-93D4-1CBDCC872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36E6A67-845B-4958-8F04-ACC95A067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615B62D-33D5-4941-A012-F17BE600F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FC54757-B0A0-4E90-9D17-E6C51BA2E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5ADAC4-FC2F-4AF5-880A-FE789052B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1AF6C09-5F41-47FB-ACD1-D9D1D9B7C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39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DFC89F-936A-49A7-958B-892C57383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8FA999-DF97-4835-9A7E-DD21F17AF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FB1F7E5-71EF-470A-838E-2C90AB0761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9EF2423-BA23-494A-B69F-1E9BAB4243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D8A3207-6414-4A38-A33C-A9A6963C01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1C8C337-D519-4BFA-97CB-7F69AC5CE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541A580-DE47-44E2-B8AD-81CDE8BC6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D9262F8-6195-4549-95EA-4B0E2D21A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62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A4FB75-F15E-41C0-BCF6-7444B122D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42233E4-6DC8-40D2-9DD4-279EC493F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6D0EF77-0A0A-4BA9-A872-1F095BC3E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289E9A6-CA29-4920-9DE3-117F84B66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972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8F56D32-73C0-4A8C-918E-ECC0DF71E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7B1CBC6-58E1-4D22-99D6-E733F0BC2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7F2E996-62A6-4F25-A946-554DCE048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8549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CE6DA9-4D04-4291-8CF0-E6F4CAE7E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307685-2C84-4074-98EA-9501C6096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7D5C26E-35DC-4120-A749-1260BECEE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467AF4-9D1C-42CB-9921-7700E5EC6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F9BCF5E-B64E-41AA-8294-B7CFE1907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527475A-1E94-4AFC-A473-E9EBB2046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181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2AE9AC-4EF8-4814-84B8-E00FB9BFC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2F44F7D-711B-422B-8E9A-C6C294E2AE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33951EE-51BF-4584-AC40-1D771BB4B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D6A2C3E-CA63-4EA6-819F-62DB5BDAB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25FC0-2CC3-46BE-85C7-12D130C4D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06E7B6-6D06-4D3A-B97E-5CFAE8754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5480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A44248-B464-41C3-B1D1-3DE753204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90705E9-625B-4840-8E4E-6DC8033C22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8ADBB7-8489-4D41-84F4-584D8F810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564D39-A365-46A6-9732-D17C40AF8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835DB-EBA6-48CF-A535-C671EE4D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159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DA35426-E2FE-4C3A-AE15-B37B68A3F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28CF5A8-9F2C-4262-9CC1-35167EFB97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8290BDB-05E6-4F0C-B04D-931056C23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DB9608-B965-4C77-8CF9-50FB9897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94EF37-4DF2-40E6-AB1D-21DAFA39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5088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7587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D981963-8E62-46FF-AE46-5F07B758D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28A9FDE-4BA1-4F76-8084-2094AE62C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C2217A1-3FD4-494F-AE0F-64B1E41154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4DCE3-9CB0-4B1C-AD40-668BFD3E95F7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DD79ABB-F46B-42D1-BB1A-012AB4545C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FB4C85-FD59-4320-BDEE-ED54825054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F616-4C18-4F1D-99F4-89BA7CE5BB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34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8322" y="-11357"/>
            <a:ext cx="372110" cy="3797935"/>
          </a:xfrm>
          <a:custGeom>
            <a:avLst/>
            <a:gdLst/>
            <a:ahLst/>
            <a:cxnLst/>
            <a:rect l="l" t="t" r="r" b="b"/>
            <a:pathLst>
              <a:path w="372110" h="3797935">
                <a:moveTo>
                  <a:pt x="364109" y="0"/>
                </a:moveTo>
                <a:lnTo>
                  <a:pt x="0" y="0"/>
                </a:lnTo>
                <a:lnTo>
                  <a:pt x="0" y="3797807"/>
                </a:lnTo>
                <a:lnTo>
                  <a:pt x="371856" y="3720338"/>
                </a:lnTo>
                <a:lnTo>
                  <a:pt x="364109" y="0"/>
                </a:lnTo>
                <a:close/>
              </a:path>
            </a:pathLst>
          </a:custGeom>
          <a:solidFill>
            <a:srgbClr val="004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1004087" y="1148311"/>
            <a:ext cx="5572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A4D9B"/>
                </a:solidFill>
                <a:latin typeface="+mj-lt"/>
              </a:rPr>
              <a:t>Field Trip to Jeonju (July 9 - 10)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84214" y="649645"/>
            <a:ext cx="4315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A4D9B"/>
                </a:solidFill>
                <a:latin typeface="+mj-lt"/>
              </a:rPr>
              <a:t>Cultural Activities 2026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61153" y="4924859"/>
            <a:ext cx="98692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+mj-lt"/>
              </a:rPr>
              <a:t>Jeonju</a:t>
            </a:r>
            <a:r>
              <a:rPr lang="en-US" sz="1600" dirty="0">
                <a:latin typeface="+mj-lt"/>
              </a:rPr>
              <a:t> is a city that preserves Korean tradition and history, located in the heart of </a:t>
            </a:r>
            <a:r>
              <a:rPr lang="en-US" sz="1600" dirty="0" err="1">
                <a:latin typeface="+mj-lt"/>
              </a:rPr>
              <a:t>Jeollabu</a:t>
            </a:r>
            <a:r>
              <a:rPr lang="en-US" sz="1600" dirty="0">
                <a:latin typeface="+mj-lt"/>
              </a:rPr>
              <a:t>-do province.</a:t>
            </a:r>
          </a:p>
          <a:p>
            <a:r>
              <a:rPr lang="en-US" sz="1600" dirty="0">
                <a:latin typeface="+mj-lt"/>
              </a:rPr>
              <a:t>The Jeonju Hanok Village is a place where you can experience traditional Korean architecture and culture, with many </a:t>
            </a:r>
            <a:r>
              <a:rPr lang="en-US" sz="1600" dirty="0" err="1">
                <a:latin typeface="+mj-lt"/>
              </a:rPr>
              <a:t>Hanok</a:t>
            </a:r>
            <a:r>
              <a:rPr lang="en-US" sz="1600" dirty="0">
                <a:latin typeface="+mj-lt"/>
              </a:rPr>
              <a:t> (traditional Korean houses) preserved.</a:t>
            </a:r>
          </a:p>
          <a:p>
            <a:r>
              <a:rPr lang="en-US" sz="1600" dirty="0">
                <a:latin typeface="+mj-lt"/>
              </a:rPr>
              <a:t>In the Hanok Village, you can try wearing Hanbok and trying Korean traditional cultural activities</a:t>
            </a:r>
            <a:r>
              <a:rPr lang="en-US" sz="1600" dirty="0"/>
              <a:t>.</a:t>
            </a:r>
          </a:p>
        </p:txBody>
      </p:sp>
      <p:pic>
        <p:nvPicPr>
          <p:cNvPr id="1026" name="Picture 2" descr="전북] 완주군, 방탄소년단 촬영지, 전주한옥마을 연계 여름 힐링시티투어 운영...8월말까지 – 트래블아이">
            <a:extLst>
              <a:ext uri="{FF2B5EF4-FFF2-40B4-BE49-F238E27FC236}">
                <a16:creationId xmlns:a16="http://schemas.microsoft.com/office/drawing/2014/main" id="{04EC5284-B3D7-C839-E51F-8038B2391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14" y="1935157"/>
            <a:ext cx="3667705" cy="287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oul/Busan: Jeonju Hanok Village With Hanbok Experience | The Abroad Guide">
            <a:extLst>
              <a:ext uri="{FF2B5EF4-FFF2-40B4-BE49-F238E27FC236}">
                <a16:creationId xmlns:a16="http://schemas.microsoft.com/office/drawing/2014/main" id="{5B26A52F-F068-5D16-A494-319F942D8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270" y="1923800"/>
            <a:ext cx="4315969" cy="287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ject 3">
            <a:extLst>
              <a:ext uri="{FF2B5EF4-FFF2-40B4-BE49-F238E27FC236}">
                <a16:creationId xmlns:a16="http://schemas.microsoft.com/office/drawing/2014/main" id="{9882636E-99CA-47DF-8EFB-C56DE524A1D6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1153" y="150222"/>
            <a:ext cx="2438400" cy="2830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-99693" y="0"/>
            <a:ext cx="372110" cy="3797935"/>
          </a:xfrm>
          <a:custGeom>
            <a:avLst/>
            <a:gdLst/>
            <a:ahLst/>
            <a:cxnLst/>
            <a:rect l="l" t="t" r="r" b="b"/>
            <a:pathLst>
              <a:path w="372110" h="3797935">
                <a:moveTo>
                  <a:pt x="364109" y="0"/>
                </a:moveTo>
                <a:lnTo>
                  <a:pt x="0" y="0"/>
                </a:lnTo>
                <a:lnTo>
                  <a:pt x="0" y="3797807"/>
                </a:lnTo>
                <a:lnTo>
                  <a:pt x="371856" y="3720338"/>
                </a:lnTo>
                <a:lnTo>
                  <a:pt x="364109" y="0"/>
                </a:lnTo>
                <a:close/>
              </a:path>
            </a:pathLst>
          </a:custGeom>
          <a:solidFill>
            <a:srgbClr val="004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11501" y="1838580"/>
            <a:ext cx="1433449" cy="338327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25029" y="1838580"/>
            <a:ext cx="1138770" cy="338327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38130" y="592482"/>
            <a:ext cx="765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A4D9B"/>
                </a:solidFill>
                <a:latin typeface="+mj-lt"/>
              </a:rPr>
              <a:t>Jeonju</a:t>
            </a:r>
            <a:r>
              <a:rPr lang="en-US" sz="2800" b="1" dirty="0">
                <a:solidFill>
                  <a:srgbClr val="0A4D9B"/>
                </a:solidFill>
                <a:latin typeface="+mj-lt"/>
              </a:rPr>
              <a:t> Field Trip Itinerary (Thursday, July 9)</a:t>
            </a:r>
          </a:p>
        </p:txBody>
      </p: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066013"/>
              </p:ext>
            </p:extLst>
          </p:nvPr>
        </p:nvGraphicFramePr>
        <p:xfrm>
          <a:off x="738130" y="1311084"/>
          <a:ext cx="10082270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272">
                  <a:extLst>
                    <a:ext uri="{9D8B030D-6E8A-4147-A177-3AD203B41FA5}">
                      <a16:colId xmlns:a16="http://schemas.microsoft.com/office/drawing/2014/main" val="3065735468"/>
                    </a:ext>
                  </a:extLst>
                </a:gridCol>
                <a:gridCol w="2517870">
                  <a:extLst>
                    <a:ext uri="{9D8B030D-6E8A-4147-A177-3AD203B41FA5}">
                      <a16:colId xmlns:a16="http://schemas.microsoft.com/office/drawing/2014/main" val="3316848298"/>
                    </a:ext>
                  </a:extLst>
                </a:gridCol>
                <a:gridCol w="5755128">
                  <a:extLst>
                    <a:ext uri="{9D8B030D-6E8A-4147-A177-3AD203B41FA5}">
                      <a16:colId xmlns:a16="http://schemas.microsoft.com/office/drawing/2014/main" val="3831991459"/>
                    </a:ext>
                  </a:extLst>
                </a:gridCol>
              </a:tblGrid>
              <a:tr h="365316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Schedule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4633358"/>
                  </a:ext>
                </a:extLst>
              </a:tr>
              <a:tr h="389568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highlight>
                            <a:srgbClr val="FFFF00"/>
                          </a:highlight>
                        </a:rPr>
                        <a:t>07:50 AM </a:t>
                      </a:r>
                    </a:p>
                    <a:p>
                      <a:pPr algn="ctr"/>
                      <a:r>
                        <a:rPr lang="en-US" sz="1600" b="1" dirty="0"/>
                        <a:t>~ 08:00 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baseline="0" dirty="0"/>
                        <a:t>UOS Campus, In front of Main Auditorium (#27)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/>
                        <a:t>Attendance</a:t>
                      </a:r>
                      <a:r>
                        <a:rPr lang="en-US" sz="1600" b="1" baseline="0" dirty="0"/>
                        <a:t> Check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6761689"/>
                  </a:ext>
                </a:extLst>
              </a:tr>
              <a:tr h="389568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/>
                        <a:t>08:00 AM 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/>
                        <a:t>~ 11:30 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/>
                        <a:t>Express Bus</a:t>
                      </a:r>
                      <a:endParaRPr lang="en-US" altLang="ko-K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/>
                        <a:t>Departure for </a:t>
                      </a:r>
                      <a:r>
                        <a:rPr lang="en-US" altLang="ko-KR" sz="1600" b="1" dirty="0" err="1"/>
                        <a:t>Jeonju</a:t>
                      </a:r>
                      <a:endParaRPr lang="en-US" altLang="ko-KR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9303020"/>
                  </a:ext>
                </a:extLst>
              </a:tr>
              <a:tr h="1057399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11:30 AM </a:t>
                      </a:r>
                    </a:p>
                    <a:p>
                      <a:pPr algn="ctr"/>
                      <a:r>
                        <a:rPr lang="en-US" sz="1600" b="1" dirty="0"/>
                        <a:t>~ 4:00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Jeonju</a:t>
                      </a:r>
                      <a:endParaRPr 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600" b="1" dirty="0"/>
                        <a:t>• Bibimbap Cooking Experience </a:t>
                      </a:r>
                    </a:p>
                    <a:p>
                      <a:pPr algn="l"/>
                      <a:r>
                        <a:rPr lang="en-US" altLang="ko-KR" sz="1600" b="1" dirty="0"/>
                        <a:t>   (Traditional Korean Cuisine)</a:t>
                      </a:r>
                      <a:br>
                        <a:rPr lang="en-US" altLang="ko-KR" sz="1600" b="1" dirty="0"/>
                      </a:br>
                      <a:r>
                        <a:rPr lang="en-US" altLang="ko-KR" sz="1600" b="1" dirty="0"/>
                        <a:t>• Lunch: Bibimbap</a:t>
                      </a:r>
                      <a:br>
                        <a:rPr lang="en-US" altLang="ko-KR" sz="1600" b="1" dirty="0"/>
                      </a:br>
                      <a:r>
                        <a:rPr lang="en-US" altLang="ko-KR" sz="1600" b="1" dirty="0"/>
                        <a:t>• Guided Tour of </a:t>
                      </a:r>
                      <a:r>
                        <a:rPr lang="en-US" altLang="ko-KR" sz="1600" b="1" dirty="0" err="1"/>
                        <a:t>Jeonju</a:t>
                      </a:r>
                      <a:r>
                        <a:rPr lang="en-US" altLang="ko-KR" sz="1600" b="1" dirty="0"/>
                        <a:t> </a:t>
                      </a:r>
                      <a:r>
                        <a:rPr lang="en-US" altLang="ko-KR" sz="1600" b="1" dirty="0" err="1"/>
                        <a:t>Hanok</a:t>
                      </a:r>
                      <a:r>
                        <a:rPr lang="en-US" altLang="ko-KR" sz="1600" b="1" dirty="0"/>
                        <a:t> Village</a:t>
                      </a:r>
                      <a:br>
                        <a:rPr lang="en-US" altLang="ko-KR" sz="1600" b="1" dirty="0"/>
                      </a:br>
                      <a:r>
                        <a:rPr lang="en-US" altLang="ko-KR" sz="1600" b="1" dirty="0"/>
                        <a:t>• Hanbok Experience (Traditional Korean Attire)</a:t>
                      </a:r>
                      <a:endParaRPr 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3789770"/>
                  </a:ext>
                </a:extLst>
              </a:tr>
              <a:tr h="481313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/>
                        <a:t>4:00 PM</a:t>
                      </a:r>
                    </a:p>
                    <a:p>
                      <a:pPr algn="ctr"/>
                      <a:r>
                        <a:rPr lang="en-US" altLang="ko-KR" sz="1600" b="1" dirty="0"/>
                        <a:t>~ 4:30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/>
                        <a:t>Express Bus</a:t>
                      </a:r>
                      <a:endParaRPr lang="en-US" altLang="ko-K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600" b="1" dirty="0"/>
                        <a:t>Departure for </a:t>
                      </a:r>
                      <a:r>
                        <a:rPr lang="en-US" altLang="ko-KR" sz="1600" b="1" dirty="0" err="1"/>
                        <a:t>Wanju</a:t>
                      </a:r>
                      <a:endParaRPr 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0411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4:30 PM </a:t>
                      </a:r>
                    </a:p>
                    <a:p>
                      <a:pPr algn="ctr"/>
                      <a:r>
                        <a:rPr lang="en-US" sz="1600" b="1" dirty="0"/>
                        <a:t>~ 8:00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Wanju</a:t>
                      </a:r>
                      <a:endParaRPr 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/>
                        <a:t>• Traditional Hanji Paper Experience</a:t>
                      </a:r>
                      <a:br>
                        <a:rPr lang="en-US" altLang="ko-KR" sz="1600" b="1" dirty="0"/>
                      </a:br>
                      <a:r>
                        <a:rPr lang="en-US" altLang="ko-KR" sz="1600" b="1" dirty="0"/>
                        <a:t>• Hanji Paper &amp; Craft-Making Workshop</a:t>
                      </a:r>
                      <a:br>
                        <a:rPr lang="en-US" altLang="ko-KR" sz="1600" b="1" dirty="0"/>
                      </a:br>
                      <a:r>
                        <a:rPr lang="en-US" altLang="ko-KR" sz="1600" b="1" dirty="0"/>
                        <a:t>• Dinner</a:t>
                      </a:r>
                      <a:endParaRPr lang="en-US" altLang="ko-KR" sz="1600" b="1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88786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highlight>
                            <a:srgbClr val="FFFF00"/>
                          </a:highlight>
                        </a:rPr>
                        <a:t>8:30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Jeonju</a:t>
                      </a:r>
                      <a:r>
                        <a:rPr lang="en-US" sz="1600" b="1" dirty="0"/>
                        <a:t> </a:t>
                      </a:r>
                      <a:r>
                        <a:rPr lang="en-US" sz="1600" b="1" dirty="0" err="1"/>
                        <a:t>Gloster</a:t>
                      </a:r>
                      <a:r>
                        <a:rPr lang="en-US" sz="1600" b="1" dirty="0"/>
                        <a:t> Hotel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1600" b="1" dirty="0"/>
                        <a:t>Hotel Check-in and Rest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0422811"/>
                  </a:ext>
                </a:extLst>
              </a:tr>
            </a:tbl>
          </a:graphicData>
        </a:graphic>
      </p:graphicFrame>
      <p:pic>
        <p:nvPicPr>
          <p:cNvPr id="9" name="object 3">
            <a:extLst>
              <a:ext uri="{FF2B5EF4-FFF2-40B4-BE49-F238E27FC236}">
                <a16:creationId xmlns:a16="http://schemas.microsoft.com/office/drawing/2014/main" id="{9405D497-5531-4792-91BD-440E9EBEC548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76401" y="114033"/>
            <a:ext cx="2438400" cy="2830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-16235" y="0"/>
            <a:ext cx="372110" cy="3797935"/>
          </a:xfrm>
          <a:custGeom>
            <a:avLst/>
            <a:gdLst/>
            <a:ahLst/>
            <a:cxnLst/>
            <a:rect l="l" t="t" r="r" b="b"/>
            <a:pathLst>
              <a:path w="372110" h="3797935">
                <a:moveTo>
                  <a:pt x="364109" y="0"/>
                </a:moveTo>
                <a:lnTo>
                  <a:pt x="0" y="0"/>
                </a:lnTo>
                <a:lnTo>
                  <a:pt x="0" y="3797807"/>
                </a:lnTo>
                <a:lnTo>
                  <a:pt x="371856" y="3720338"/>
                </a:lnTo>
                <a:lnTo>
                  <a:pt x="364109" y="0"/>
                </a:lnTo>
                <a:close/>
              </a:path>
            </a:pathLst>
          </a:custGeom>
          <a:solidFill>
            <a:srgbClr val="004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25029" y="1838580"/>
            <a:ext cx="1138770" cy="338327"/>
          </a:xfrm>
          <a:prstGeom prst="rect">
            <a:avLst/>
          </a:prstGeom>
        </p:spPr>
      </p:pic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660764"/>
              </p:ext>
            </p:extLst>
          </p:nvPr>
        </p:nvGraphicFramePr>
        <p:xfrm>
          <a:off x="958468" y="1345719"/>
          <a:ext cx="9763130" cy="46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8436">
                  <a:extLst>
                    <a:ext uri="{9D8B030D-6E8A-4147-A177-3AD203B41FA5}">
                      <a16:colId xmlns:a16="http://schemas.microsoft.com/office/drawing/2014/main" val="3065735468"/>
                    </a:ext>
                  </a:extLst>
                </a:gridCol>
                <a:gridCol w="2017870">
                  <a:extLst>
                    <a:ext uri="{9D8B030D-6E8A-4147-A177-3AD203B41FA5}">
                      <a16:colId xmlns:a16="http://schemas.microsoft.com/office/drawing/2014/main" val="3402643874"/>
                    </a:ext>
                  </a:extLst>
                </a:gridCol>
                <a:gridCol w="6196824">
                  <a:extLst>
                    <a:ext uri="{9D8B030D-6E8A-4147-A177-3AD203B41FA5}">
                      <a16:colId xmlns:a16="http://schemas.microsoft.com/office/drawing/2014/main" val="3316848298"/>
                    </a:ext>
                  </a:extLst>
                </a:gridCol>
              </a:tblGrid>
              <a:tr h="31285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Schedule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4633358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highlight>
                            <a:srgbClr val="FFFF00"/>
                          </a:highlight>
                        </a:rPr>
                        <a:t>07:00 AM</a:t>
                      </a:r>
                    </a:p>
                    <a:p>
                      <a:pPr algn="ctr"/>
                      <a:r>
                        <a:rPr lang="en-US" sz="1600" b="1" dirty="0"/>
                        <a:t>~ 08:00 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err="1"/>
                        <a:t>Jeonju</a:t>
                      </a:r>
                      <a:r>
                        <a:rPr lang="en-US" altLang="ko-KR" sz="1600" b="1" dirty="0"/>
                        <a:t> </a:t>
                      </a:r>
                      <a:r>
                        <a:rPr lang="en-US" altLang="ko-KR" sz="1600" b="1" dirty="0" err="1"/>
                        <a:t>Gloster</a:t>
                      </a:r>
                      <a:r>
                        <a:rPr lang="en-US" altLang="ko-KR" sz="1600" b="1" dirty="0"/>
                        <a:t> Hotel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altLang="ko-KR" sz="1600" b="1" dirty="0"/>
                        <a:t>Wake-up Call &amp; Breakfast (Hotel Buffet)</a:t>
                      </a:r>
                      <a:endParaRPr lang="en-US" sz="1600" b="1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6761689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09:30 AM</a:t>
                      </a:r>
                    </a:p>
                    <a:p>
                      <a:pPr algn="ctr"/>
                      <a:r>
                        <a:rPr lang="en-US" sz="1600" b="1" dirty="0"/>
                        <a:t>~ 10:10 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/>
                        <a:t>Express Bus</a:t>
                      </a:r>
                      <a:endParaRPr lang="en-US" altLang="ko-K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Departure for </a:t>
                      </a:r>
                      <a:r>
                        <a:rPr lang="en-US" altLang="ko-KR" sz="1600" b="1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Geumsansa</a:t>
                      </a: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5082385"/>
                  </a:ext>
                </a:extLst>
              </a:tr>
              <a:tr h="368491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10:10 AM</a:t>
                      </a:r>
                    </a:p>
                    <a:p>
                      <a:pPr algn="ctr"/>
                      <a:r>
                        <a:rPr lang="en-US" sz="1600" b="1" dirty="0"/>
                        <a:t>~ 11:30 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 err="1"/>
                        <a:t>Geumsansa</a:t>
                      </a:r>
                      <a:r>
                        <a:rPr lang="en-US" altLang="ko-KR" sz="1600" b="1" dirty="0"/>
                        <a:t> Temple </a:t>
                      </a:r>
                      <a:endParaRPr 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Visit one of Korea's most renowned Buddhist temples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Explore the temple grounds and historic cultural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heritage sites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en-US" altLang="ko-KR" sz="1600" b="1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Mireukjeon</a:t>
                      </a: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Hall (National Treasure No. 62)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Ten designated Treasures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378977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11:30 AM</a:t>
                      </a:r>
                    </a:p>
                    <a:p>
                      <a:pPr algn="ctr"/>
                      <a:r>
                        <a:rPr lang="en-US" sz="1600" b="1" dirty="0"/>
                        <a:t>~ 12:00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/>
                        <a:t>Express Bus</a:t>
                      </a:r>
                      <a:endParaRPr lang="en-US" altLang="ko-K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Departure for Lunch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472511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/>
                        <a:t>12:00 PM</a:t>
                      </a:r>
                    </a:p>
                    <a:p>
                      <a:pPr algn="ctr"/>
                      <a:r>
                        <a:rPr lang="en-US" altLang="ko-KR" sz="1600" b="1" dirty="0"/>
                        <a:t>~ 1:20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/>
                        <a:t>Restaurant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6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Lunch: Shabu-Shabu Buffet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2397183"/>
                  </a:ext>
                </a:extLst>
              </a:tr>
              <a:tr h="69178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1:20 PM</a:t>
                      </a:r>
                    </a:p>
                    <a:p>
                      <a:pPr algn="ctr"/>
                      <a:r>
                        <a:rPr lang="en-US" sz="1600" b="1" dirty="0"/>
                        <a:t>~ </a:t>
                      </a:r>
                      <a:r>
                        <a:rPr lang="en-US" sz="1600" b="1" dirty="0">
                          <a:highlight>
                            <a:srgbClr val="FFFF00"/>
                          </a:highlight>
                        </a:rPr>
                        <a:t>5:00 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/>
                        <a:t>Express Bus</a:t>
                      </a:r>
                      <a:endParaRPr lang="en-US" altLang="ko-K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600" b="1" dirty="0"/>
                        <a:t>Return</a:t>
                      </a:r>
                      <a:r>
                        <a:rPr lang="en-US" sz="1600" b="1" baseline="0" dirty="0"/>
                        <a:t> to the University of Seoul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8878653"/>
                  </a:ext>
                </a:extLst>
              </a:tr>
            </a:tbl>
          </a:graphicData>
        </a:graphic>
      </p:graphicFrame>
      <p:pic>
        <p:nvPicPr>
          <p:cNvPr id="8" name="object 3">
            <a:extLst>
              <a:ext uri="{FF2B5EF4-FFF2-40B4-BE49-F238E27FC236}">
                <a16:creationId xmlns:a16="http://schemas.microsoft.com/office/drawing/2014/main" id="{7E23612F-BC52-41E6-B12C-F8111E464B5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7423" y="114851"/>
            <a:ext cx="2438400" cy="28306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697B3D1-4BEC-4FB2-84EC-74F36D1F6A1A}"/>
              </a:ext>
            </a:extLst>
          </p:cNvPr>
          <p:cNvSpPr txBox="1"/>
          <p:nvPr/>
        </p:nvSpPr>
        <p:spPr>
          <a:xfrm>
            <a:off x="958468" y="576069"/>
            <a:ext cx="765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A4D9B"/>
                </a:solidFill>
                <a:latin typeface="+mj-lt"/>
              </a:rPr>
              <a:t>Jeonju</a:t>
            </a:r>
            <a:r>
              <a:rPr lang="en-US" sz="2800" b="1" dirty="0">
                <a:solidFill>
                  <a:srgbClr val="0A4D9B"/>
                </a:solidFill>
                <a:latin typeface="+mj-lt"/>
              </a:rPr>
              <a:t> Field Trip Itinerary (</a:t>
            </a:r>
            <a:r>
              <a:rPr lang="en-US" altLang="ko-KR" sz="2800" b="1" dirty="0">
                <a:solidFill>
                  <a:srgbClr val="0A4D9B"/>
                </a:solidFill>
                <a:latin typeface="+mj-lt"/>
              </a:rPr>
              <a:t>Friday, </a:t>
            </a:r>
            <a:r>
              <a:rPr lang="en-US" sz="2800" b="1" dirty="0">
                <a:solidFill>
                  <a:srgbClr val="0A4D9B"/>
                </a:solidFill>
                <a:latin typeface="+mj-lt"/>
              </a:rPr>
              <a:t>July 10)</a:t>
            </a:r>
          </a:p>
        </p:txBody>
      </p:sp>
    </p:spTree>
    <p:extLst>
      <p:ext uri="{BB962C8B-B14F-4D97-AF65-F5344CB8AC3E}">
        <p14:creationId xmlns:p14="http://schemas.microsoft.com/office/powerpoint/2010/main" val="702464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425</Words>
  <Application>Microsoft Office PowerPoint</Application>
  <PresentationFormat>와이드스크린</PresentationFormat>
  <Paragraphs>75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UOS</dc:creator>
  <cp:lastModifiedBy>UOS</cp:lastModifiedBy>
  <cp:revision>3</cp:revision>
  <dcterms:created xsi:type="dcterms:W3CDTF">2026-07-03T07:00:05Z</dcterms:created>
  <dcterms:modified xsi:type="dcterms:W3CDTF">2026-07-03T07:02:24Z</dcterms:modified>
</cp:coreProperties>
</file>